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4" r:id="rId7"/>
    <p:sldId id="265" r:id="rId8"/>
    <p:sldId id="261" r:id="rId9"/>
    <p:sldId id="262" r:id="rId10"/>
    <p:sldId id="263" r:id="rId11"/>
    <p:sldId id="272" r:id="rId12"/>
    <p:sldId id="266" r:id="rId13"/>
    <p:sldId id="273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22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192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4C28-3340-D747-994C-CBA47E7446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i="1" dirty="0"/>
              <a:t>Customer Activation Prediction Model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B03C7-A48C-1A44-8253-461E4E757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28413" y="5996580"/>
            <a:ext cx="2963587" cy="8614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1200" dirty="0"/>
              <a:t>Judith ha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1200" dirty="0"/>
              <a:t>General Assembly – Data Science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1200" dirty="0"/>
              <a:t>February 2019</a:t>
            </a:r>
          </a:p>
        </p:txBody>
      </p:sp>
    </p:spTree>
    <p:extLst>
      <p:ext uri="{BB962C8B-B14F-4D97-AF65-F5344CB8AC3E}">
        <p14:creationId xmlns:p14="http://schemas.microsoft.com/office/powerpoint/2010/main" val="3606730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D65E1-03DE-FF4D-8DE1-21584142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Recursive Feature Elimination:</a:t>
            </a:r>
          </a:p>
        </p:txBody>
      </p:sp>
      <p:sp>
        <p:nvSpPr>
          <p:cNvPr id="46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2FCE7-004E-1245-A506-C63227DD0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59" y="647698"/>
            <a:ext cx="5975851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22041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65E1-03DE-FF4D-8DE1-21584142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80442"/>
            <a:ext cx="9404723" cy="1400530"/>
          </a:xfrm>
        </p:spPr>
        <p:txBody>
          <a:bodyPr/>
          <a:lstStyle/>
          <a:p>
            <a:r>
              <a:rPr lang="en-US" sz="3600" b="1" i="1" dirty="0"/>
              <a:t>OPTIMIZED MODEL:</a:t>
            </a:r>
            <a:br>
              <a:rPr lang="en-US" sz="2800" dirty="0"/>
            </a:br>
            <a:r>
              <a:rPr lang="en-US" sz="2800" dirty="0"/>
              <a:t>Randomly sampled non-activators and best features </a:t>
            </a:r>
            <a:br>
              <a:rPr lang="en-US" sz="2800" dirty="0"/>
            </a:br>
            <a:r>
              <a:rPr lang="en-US" sz="2800" dirty="0"/>
              <a:t>logistic regression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4FDB8-85CD-7348-B81B-24C3E41D70A5}"/>
              </a:ext>
            </a:extLst>
          </p:cNvPr>
          <p:cNvSpPr txBox="1"/>
          <p:nvPr/>
        </p:nvSpPr>
        <p:spPr>
          <a:xfrm>
            <a:off x="354563" y="1853248"/>
            <a:ext cx="9444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Wave_Activation</a:t>
            </a:r>
            <a:r>
              <a:rPr lang="en-US" dirty="0"/>
              <a:t>) = 	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AEE67F-A382-3F4C-8776-A4C3E7F6576C}"/>
              </a:ext>
            </a:extLst>
          </p:cNvPr>
          <p:cNvSpPr txBox="1"/>
          <p:nvPr/>
        </p:nvSpPr>
        <p:spPr>
          <a:xfrm>
            <a:off x="8672573" y="5933696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N=8,597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369D12-869D-EE4C-8BE4-17274BF47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4313277"/>
            <a:ext cx="5061252" cy="10246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016386-CD74-904F-9C50-AB3EC0D2AB4A}"/>
              </a:ext>
            </a:extLst>
          </p:cNvPr>
          <p:cNvSpPr/>
          <p:nvPr/>
        </p:nvSpPr>
        <p:spPr>
          <a:xfrm>
            <a:off x="2915478" y="185324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+0.0900			</a:t>
            </a:r>
          </a:p>
          <a:p>
            <a:r>
              <a:rPr lang="en-US" dirty="0">
                <a:latin typeface="Calibri" panose="020F0502020204030204" pitchFamily="34" charset="0"/>
              </a:rPr>
              <a:t>+0.2407	*	OEM	</a:t>
            </a:r>
          </a:p>
          <a:p>
            <a:r>
              <a:rPr lang="en-US" dirty="0">
                <a:latin typeface="Calibri" panose="020F0502020204030204" pitchFamily="34" charset="0"/>
              </a:rPr>
              <a:t>-0.1178	*	CC	</a:t>
            </a:r>
          </a:p>
          <a:p>
            <a:r>
              <a:rPr lang="en-US" dirty="0">
                <a:latin typeface="Calibri" panose="020F0502020204030204" pitchFamily="34" charset="0"/>
              </a:rPr>
              <a:t>+0.3698	*	</a:t>
            </a:r>
            <a:r>
              <a:rPr lang="en-US" dirty="0" err="1">
                <a:latin typeface="Calibri" panose="020F0502020204030204" pitchFamily="34" charset="0"/>
              </a:rPr>
              <a:t>EverStreamed</a:t>
            </a:r>
            <a:r>
              <a:rPr lang="en-US" dirty="0">
                <a:latin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</a:rPr>
              <a:t>+0.1321	*	</a:t>
            </a:r>
            <a:r>
              <a:rPr lang="en-US" dirty="0" err="1">
                <a:latin typeface="Calibri" panose="020F0502020204030204" pitchFamily="34" charset="0"/>
              </a:rPr>
              <a:t>DeactFinancial</a:t>
            </a:r>
            <a:r>
              <a:rPr lang="en-US" dirty="0">
                <a:latin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</a:rPr>
              <a:t>+0.0527	*	</a:t>
            </a:r>
            <a:r>
              <a:rPr lang="en-US" dirty="0" err="1">
                <a:latin typeface="Calibri" panose="020F0502020204030204" pitchFamily="34" charset="0"/>
              </a:rPr>
              <a:t>DeactValue</a:t>
            </a:r>
            <a:r>
              <a:rPr lang="en-US" dirty="0">
                <a:latin typeface="Calibri" panose="020F0502020204030204" pitchFamily="34" charset="0"/>
              </a:rPr>
              <a:t>	</a:t>
            </a:r>
          </a:p>
          <a:p>
            <a:r>
              <a:rPr lang="en-US" dirty="0">
                <a:latin typeface="Calibri" panose="020F0502020204030204" pitchFamily="34" charset="0"/>
              </a:rPr>
              <a:t>+0.2726	*	</a:t>
            </a:r>
            <a:r>
              <a:rPr lang="en-US" dirty="0" err="1">
                <a:latin typeface="Calibri" panose="020F0502020204030204" pitchFamily="34" charset="0"/>
              </a:rPr>
              <a:t>DiscountAtDeact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426709-F735-274D-848A-5A97051CC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591" y="1520052"/>
            <a:ext cx="6096000" cy="43140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145DE7-BDBF-2A46-8AE2-68089CF2536B}"/>
              </a:ext>
            </a:extLst>
          </p:cNvPr>
          <p:cNvSpPr txBox="1"/>
          <p:nvPr/>
        </p:nvSpPr>
        <p:spPr>
          <a:xfrm>
            <a:off x="10764867" y="5153282"/>
            <a:ext cx="139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C0C0C0"/>
                </a:highlight>
              </a:rPr>
              <a:t>AUC=0.62</a:t>
            </a:r>
          </a:p>
        </p:txBody>
      </p:sp>
    </p:spTree>
    <p:extLst>
      <p:ext uri="{BB962C8B-B14F-4D97-AF65-F5344CB8AC3E}">
        <p14:creationId xmlns:p14="http://schemas.microsoft.com/office/powerpoint/2010/main" val="1563540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D65E1-03DE-FF4D-8DE1-21584142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Alternative Method for Feature Selection	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4CCD752-EAEC-4B99-9CB0-B9F30F61E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31">
            <a:extLst>
              <a:ext uri="{FF2B5EF4-FFF2-40B4-BE49-F238E27FC236}">
                <a16:creationId xmlns:a16="http://schemas.microsoft.com/office/drawing/2014/main" id="{AEA0BB24-2B23-4B19-996F-58DA607EE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84F0BDAE-5164-4EE4-AC1A-5EB8D343F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955B7B-97E0-9F4A-8FBF-702489D632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7955" y="647699"/>
            <a:ext cx="5162460" cy="2658666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63279F-C9B6-F941-82E8-5CF9FDC992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129" y="3501360"/>
            <a:ext cx="6170111" cy="26586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66564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97B43BC-8AB7-7E42-8448-899E1C88B6C3}"/>
              </a:ext>
            </a:extLst>
          </p:cNvPr>
          <p:cNvGrpSpPr/>
          <p:nvPr/>
        </p:nvGrpSpPr>
        <p:grpSpPr>
          <a:xfrm>
            <a:off x="6067263" y="1575828"/>
            <a:ext cx="5808571" cy="4357868"/>
            <a:chOff x="966477" y="0"/>
            <a:chExt cx="10259046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E950DE7-B5BC-9845-958D-B67B2C1D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6477" y="0"/>
              <a:ext cx="10259046" cy="68580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B6E45AB-4C28-5B42-BC9A-1BB94B8E718F}"/>
                </a:ext>
              </a:extLst>
            </p:cNvPr>
            <p:cNvCxnSpPr/>
            <p:nvPr/>
          </p:nvCxnSpPr>
          <p:spPr>
            <a:xfrm flipV="1">
              <a:off x="6215605" y="2037914"/>
              <a:ext cx="0" cy="4374461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2F6844-8B84-5C4C-9A56-B55761F92BBB}"/>
                </a:ext>
              </a:extLst>
            </p:cNvPr>
            <p:cNvCxnSpPr/>
            <p:nvPr/>
          </p:nvCxnSpPr>
          <p:spPr>
            <a:xfrm flipH="1">
              <a:off x="1551008" y="2037914"/>
              <a:ext cx="4676172" cy="0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3D65E1-03DE-FF4D-8DE1-21584142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80442"/>
            <a:ext cx="9404723" cy="1400530"/>
          </a:xfrm>
        </p:spPr>
        <p:txBody>
          <a:bodyPr/>
          <a:lstStyle/>
          <a:p>
            <a:r>
              <a:rPr lang="en-US" sz="3600" b="1" i="1" dirty="0"/>
              <a:t>OPTIMIZED MODEL 2:</a:t>
            </a:r>
            <a:br>
              <a:rPr lang="en-US" sz="2800" dirty="0"/>
            </a:br>
            <a:r>
              <a:rPr lang="en-US" sz="2800" dirty="0"/>
              <a:t>Randomly sampled non-activators and best features </a:t>
            </a:r>
            <a:br>
              <a:rPr lang="en-US" sz="2800" dirty="0"/>
            </a:br>
            <a:r>
              <a:rPr lang="en-US" sz="2800" dirty="0"/>
              <a:t>logistic regression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4FDB8-85CD-7348-B81B-24C3E41D70A5}"/>
              </a:ext>
            </a:extLst>
          </p:cNvPr>
          <p:cNvSpPr txBox="1"/>
          <p:nvPr/>
        </p:nvSpPr>
        <p:spPr>
          <a:xfrm>
            <a:off x="354563" y="1853248"/>
            <a:ext cx="9444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Wave_Activation</a:t>
            </a:r>
            <a:r>
              <a:rPr lang="en-US" dirty="0"/>
              <a:t>) = 	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AEE67F-A382-3F4C-8776-A4C3E7F6576C}"/>
              </a:ext>
            </a:extLst>
          </p:cNvPr>
          <p:cNvSpPr txBox="1"/>
          <p:nvPr/>
        </p:nvSpPr>
        <p:spPr>
          <a:xfrm>
            <a:off x="8672573" y="5933696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N=8,597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145DE7-BDBF-2A46-8AE2-68089CF2536B}"/>
              </a:ext>
            </a:extLst>
          </p:cNvPr>
          <p:cNvSpPr txBox="1"/>
          <p:nvPr/>
        </p:nvSpPr>
        <p:spPr>
          <a:xfrm>
            <a:off x="10484387" y="5295669"/>
            <a:ext cx="139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C0C0C0"/>
                </a:highlight>
              </a:rPr>
              <a:t>AUC=0.65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B32869-9DFD-EC46-BD1F-ED6CC484B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0" y="4898455"/>
            <a:ext cx="4782616" cy="10269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926F2BC-9AE8-2949-89AD-B2B7EA526039}"/>
              </a:ext>
            </a:extLst>
          </p:cNvPr>
          <p:cNvSpPr/>
          <p:nvPr/>
        </p:nvSpPr>
        <p:spPr>
          <a:xfrm>
            <a:off x="2828539" y="1824879"/>
            <a:ext cx="5541818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Var(--jp-code-font-family)"/>
              </a:rPr>
              <a:t>+0.0057	</a:t>
            </a:r>
            <a:r>
              <a:rPr lang="en-US" dirty="0">
                <a:latin typeface="Calibri" panose="020F0502020204030204" pitchFamily="34" charset="0"/>
              </a:rPr>
              <a:t>		</a:t>
            </a:r>
          </a:p>
          <a:p>
            <a:r>
              <a:rPr lang="en-US" sz="2000" dirty="0">
                <a:latin typeface="Var(--jp-code-font-family)"/>
              </a:rPr>
              <a:t>+0.2057	</a:t>
            </a:r>
            <a:r>
              <a:rPr lang="en-US" dirty="0">
                <a:latin typeface="Calibri" panose="020F0502020204030204" pitchFamily="34" charset="0"/>
              </a:rPr>
              <a:t>*	OEM	</a:t>
            </a:r>
          </a:p>
          <a:p>
            <a:r>
              <a:rPr lang="en-US" sz="2000" dirty="0">
                <a:latin typeface="Var(--jp-code-font-family)"/>
              </a:rPr>
              <a:t>-0.0667	</a:t>
            </a:r>
            <a:r>
              <a:rPr lang="en-US" dirty="0">
                <a:latin typeface="Calibri" panose="020F0502020204030204" pitchFamily="34" charset="0"/>
              </a:rPr>
              <a:t>*	CC	</a:t>
            </a:r>
          </a:p>
          <a:p>
            <a:r>
              <a:rPr lang="en-US" sz="2000" dirty="0">
                <a:latin typeface="Var(--jp-code-font-family)"/>
              </a:rPr>
              <a:t>+0.3844	</a:t>
            </a:r>
            <a:r>
              <a:rPr lang="en-US" dirty="0">
                <a:latin typeface="Calibri" panose="020F0502020204030204" pitchFamily="34" charset="0"/>
              </a:rPr>
              <a:t>*	</a:t>
            </a:r>
            <a:r>
              <a:rPr lang="en-US" dirty="0" err="1">
                <a:latin typeface="Calibri" panose="020F0502020204030204" pitchFamily="34" charset="0"/>
              </a:rPr>
              <a:t>EverStreamed</a:t>
            </a:r>
            <a:r>
              <a:rPr lang="en-US" dirty="0">
                <a:latin typeface="Calibri" panose="020F0502020204030204" pitchFamily="34" charset="0"/>
              </a:rPr>
              <a:t>	</a:t>
            </a:r>
          </a:p>
          <a:p>
            <a:r>
              <a:rPr lang="en-US" sz="2000" dirty="0">
                <a:latin typeface="Var(--jp-code-font-family)"/>
              </a:rPr>
              <a:t>+0.2886	</a:t>
            </a:r>
            <a:r>
              <a:rPr lang="en-US" dirty="0">
                <a:latin typeface="Calibri" panose="020F0502020204030204" pitchFamily="34" charset="0"/>
              </a:rPr>
              <a:t>*	</a:t>
            </a:r>
            <a:r>
              <a:rPr lang="en-US" dirty="0" err="1">
                <a:latin typeface="Calibri" panose="020F0502020204030204" pitchFamily="34" charset="0"/>
              </a:rPr>
              <a:t>PrevDD</a:t>
            </a:r>
            <a:r>
              <a:rPr lang="en-US" dirty="0">
                <a:latin typeface="Calibri" panose="020F0502020204030204" pitchFamily="34" charset="0"/>
              </a:rPr>
              <a:t>	</a:t>
            </a:r>
          </a:p>
          <a:p>
            <a:r>
              <a:rPr lang="en-US" sz="2000" dirty="0">
                <a:latin typeface="Var(--jp-code-font-family)"/>
              </a:rPr>
              <a:t>-0.0835	</a:t>
            </a:r>
            <a:r>
              <a:rPr lang="en-US" dirty="0">
                <a:latin typeface="Calibri" panose="020F0502020204030204" pitchFamily="34" charset="0"/>
              </a:rPr>
              <a:t>*	IncomeOver75k	</a:t>
            </a:r>
          </a:p>
          <a:p>
            <a:r>
              <a:rPr lang="en-US" sz="2000" dirty="0">
                <a:latin typeface="Var(--jp-code-font-family)"/>
              </a:rPr>
              <a:t>-0.0978	</a:t>
            </a:r>
            <a:r>
              <a:rPr lang="en-US" dirty="0">
                <a:latin typeface="Calibri" panose="020F0502020204030204" pitchFamily="34" charset="0"/>
              </a:rPr>
              <a:t>*	</a:t>
            </a:r>
            <a:r>
              <a:rPr lang="en-US" dirty="0" err="1">
                <a:latin typeface="Calibri" panose="020F0502020204030204" pitchFamily="34" charset="0"/>
              </a:rPr>
              <a:t>DeactNotListening</a:t>
            </a:r>
            <a:r>
              <a:rPr lang="en-US" dirty="0">
                <a:latin typeface="Calibri" panose="020F0502020204030204" pitchFamily="34" charset="0"/>
              </a:rPr>
              <a:t>	</a:t>
            </a:r>
          </a:p>
          <a:p>
            <a:r>
              <a:rPr lang="en-US" sz="2000" dirty="0">
                <a:latin typeface="Var(--jp-code-font-family)"/>
              </a:rPr>
              <a:t>+0.1774	</a:t>
            </a:r>
            <a:r>
              <a:rPr lang="en-US" dirty="0">
                <a:latin typeface="Calibri" panose="020F0502020204030204" pitchFamily="34" charset="0"/>
              </a:rPr>
              <a:t>*	</a:t>
            </a:r>
            <a:r>
              <a:rPr lang="en-US" dirty="0" err="1">
                <a:latin typeface="Calibri" panose="020F0502020204030204" pitchFamily="34" charset="0"/>
              </a:rPr>
              <a:t>DiscountAtDeact</a:t>
            </a:r>
            <a:r>
              <a:rPr lang="en-US" dirty="0">
                <a:latin typeface="Calibri" panose="020F0502020204030204" pitchFamily="34" charset="0"/>
              </a:rPr>
              <a:t>	</a:t>
            </a:r>
          </a:p>
          <a:p>
            <a:r>
              <a:rPr lang="en-US" sz="2000" dirty="0">
                <a:latin typeface="Var(--jp-code-font-family)"/>
              </a:rPr>
              <a:t>-0.2273	</a:t>
            </a:r>
            <a:r>
              <a:rPr lang="en-US" dirty="0">
                <a:latin typeface="Calibri" panose="020F0502020204030204" pitchFamily="34" charset="0"/>
              </a:rPr>
              <a:t>*	Tenure            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69159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65E1-03DE-FF4D-8DE1-21584142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077CA0-A841-B14B-8D20-71BC4B580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59" y="1368001"/>
            <a:ext cx="6649211" cy="5037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6BDF53-0BF3-9E48-A117-72814E9C20D6}"/>
              </a:ext>
            </a:extLst>
          </p:cNvPr>
          <p:cNvSpPr txBox="1"/>
          <p:nvPr/>
        </p:nvSpPr>
        <p:spPr>
          <a:xfrm>
            <a:off x="7891670" y="1368001"/>
            <a:ext cx="40352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following features were included in the KNN: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EverStreamed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PrevDD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IncomeOver75k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Tenure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k=19, our model accuracy is 58.62%</a:t>
            </a:r>
          </a:p>
        </p:txBody>
      </p:sp>
    </p:spTree>
    <p:extLst>
      <p:ext uri="{BB962C8B-B14F-4D97-AF65-F5344CB8AC3E}">
        <p14:creationId xmlns:p14="http://schemas.microsoft.com/office/powerpoint/2010/main" val="3933064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65E1-03DE-FF4D-8DE1-21584142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DC465-A5C8-8448-936A-41B8B6425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54238"/>
            <a:ext cx="10089407" cy="4894161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Based on model accuracy, the best model is the optimized model built using a balanced target and the following variables:  </a:t>
            </a:r>
          </a:p>
          <a:p>
            <a:pPr lvl="2"/>
            <a:r>
              <a:rPr lang="en-US" dirty="0">
                <a:latin typeface="+mn-lt"/>
              </a:rPr>
              <a:t>OEM, CC, </a:t>
            </a:r>
            <a:r>
              <a:rPr lang="en-US" dirty="0" err="1">
                <a:latin typeface="+mn-lt"/>
              </a:rPr>
              <a:t>EverStreamed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PrevDD</a:t>
            </a:r>
            <a:r>
              <a:rPr lang="en-US" dirty="0">
                <a:latin typeface="+mn-lt"/>
              </a:rPr>
              <a:t>, IncomeOver75k, </a:t>
            </a:r>
            <a:r>
              <a:rPr lang="en-US" dirty="0" err="1">
                <a:latin typeface="+mn-lt"/>
              </a:rPr>
              <a:t>DeactNotListening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DiscountAtDeact</a:t>
            </a:r>
            <a:r>
              <a:rPr lang="en-US" dirty="0">
                <a:latin typeface="+mn-lt"/>
              </a:rPr>
              <a:t>, Tenure             </a:t>
            </a:r>
            <a:r>
              <a:rPr lang="en-US" sz="2000" dirty="0">
                <a:latin typeface="+mn-lt"/>
              </a:rPr>
              <a:t>	</a:t>
            </a:r>
          </a:p>
          <a:p>
            <a:r>
              <a:rPr lang="en-US" dirty="0">
                <a:latin typeface="+mn-lt"/>
              </a:rPr>
              <a:t>Logistic Regression yielded a higher accuracy score of 65% over the KNN which was 58%</a:t>
            </a:r>
          </a:p>
          <a:p>
            <a:r>
              <a:rPr lang="en-US" dirty="0"/>
              <a:t>Recommend adding more numeric variables into the feature selection process to improve model performance.</a:t>
            </a:r>
          </a:p>
          <a:p>
            <a:r>
              <a:rPr lang="en-US" dirty="0"/>
              <a:t>Model accuracy was the same for a logistic regression with all features versus the optimized number of features and it is always recommended to build as parsimonious a model as possible, so the version with fewer variables is recommended.</a:t>
            </a:r>
          </a:p>
        </p:txBody>
      </p:sp>
    </p:spTree>
    <p:extLst>
      <p:ext uri="{BB962C8B-B14F-4D97-AF65-F5344CB8AC3E}">
        <p14:creationId xmlns:p14="http://schemas.microsoft.com/office/powerpoint/2010/main" val="50809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F57A-3AE4-A944-B0E9-FC5373E5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BE773-2E47-6144-8787-899E598EE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13" y="1180272"/>
            <a:ext cx="10634869" cy="4896677"/>
          </a:xfrm>
        </p:spPr>
        <p:txBody>
          <a:bodyPr/>
          <a:lstStyle/>
          <a:p>
            <a:r>
              <a:rPr lang="en-US" dirty="0"/>
              <a:t>Objective:  Develop a predictive model that predicts the probability that a re-engagement opportunity re-activates their subscription.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5CE37A-B6B1-D04B-ACF7-FA7B48DB2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6" y="5029349"/>
            <a:ext cx="11400182" cy="1666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3F0F6A-7398-FF4C-9F70-D5975025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082" y="1910595"/>
            <a:ext cx="6743657" cy="30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51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8404F-DFA8-C041-BB93-B169FD0E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36181-5164-344E-A457-26DA9D174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38" y="1692876"/>
            <a:ext cx="6794644" cy="4411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7579F8-5A37-0945-A0BF-1E760E3EE777}"/>
              </a:ext>
            </a:extLst>
          </p:cNvPr>
          <p:cNvSpPr txBox="1"/>
          <p:nvPr/>
        </p:nvSpPr>
        <p:spPr>
          <a:xfrm>
            <a:off x="2631990" y="2607275"/>
            <a:ext cx="97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45,703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35857-CE65-3647-8156-819056EE5618}"/>
              </a:ext>
            </a:extLst>
          </p:cNvPr>
          <p:cNvSpPr txBox="1"/>
          <p:nvPr/>
        </p:nvSpPr>
        <p:spPr>
          <a:xfrm>
            <a:off x="5607908" y="5165124"/>
            <a:ext cx="97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4,297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4311EA-E01C-E746-95E9-8755C44B1124}"/>
              </a:ext>
            </a:extLst>
          </p:cNvPr>
          <p:cNvSpPr txBox="1"/>
          <p:nvPr/>
        </p:nvSpPr>
        <p:spPr>
          <a:xfrm>
            <a:off x="7861852" y="1948070"/>
            <a:ext cx="3896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50K opportunities, 8.549% reactivated and re-subscribed.</a:t>
            </a:r>
          </a:p>
        </p:txBody>
      </p:sp>
    </p:spTree>
    <p:extLst>
      <p:ext uri="{BB962C8B-B14F-4D97-AF65-F5344CB8AC3E}">
        <p14:creationId xmlns:p14="http://schemas.microsoft.com/office/powerpoint/2010/main" val="157223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D65E1-03DE-FF4D-8DE1-21584142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42" y="-265374"/>
            <a:ext cx="3108626" cy="21201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Feature Variable Volumes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B2631-6400-CE40-A3A6-1870CAEF9848}"/>
              </a:ext>
            </a:extLst>
          </p:cNvPr>
          <p:cNvSpPr txBox="1"/>
          <p:nvPr/>
        </p:nvSpPr>
        <p:spPr>
          <a:xfrm>
            <a:off x="547737" y="1854820"/>
            <a:ext cx="3613572" cy="294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11 of the 13 features are binary variables and do not need to be recoded as dummy variables.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Record feature is not a feature it is a record id and can be dropped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Tenure, </a:t>
            </a:r>
            <a:r>
              <a:rPr lang="en-US" sz="1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PrevDD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&amp; </a:t>
            </a:r>
            <a:r>
              <a:rPr lang="en-US" sz="1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StreamingHrs</a:t>
            </a: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are continuous variables.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8BD0F-9AA7-ED47-A728-98AE1A8C0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098" y="1195041"/>
            <a:ext cx="7739902" cy="5011587"/>
          </a:xfrm>
          <a:prstGeom prst="rect">
            <a:avLst/>
          </a:prstGeom>
          <a:effectLst/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34BAACE-1DD0-754D-A0D2-E87A3676A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7609" y="4564007"/>
            <a:ext cx="2172891" cy="2058957"/>
          </a:xfrm>
        </p:spPr>
      </p:pic>
    </p:spTree>
    <p:extLst>
      <p:ext uri="{BB962C8B-B14F-4D97-AF65-F5344CB8AC3E}">
        <p14:creationId xmlns:p14="http://schemas.microsoft.com/office/powerpoint/2010/main" val="184118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D65E1-03DE-FF4D-8DE1-21584142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518" y="1447800"/>
            <a:ext cx="4143781" cy="13664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Histograms of numeric features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A695CB-AD01-4350-9535-A9BF8AB5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056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7">
            <a:extLst>
              <a:ext uri="{FF2B5EF4-FFF2-40B4-BE49-F238E27FC236}">
                <a16:creationId xmlns:a16="http://schemas.microsoft.com/office/drawing/2014/main" id="{6F1C2839-EFB8-47B3-9488-B0F191886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CB14E03C-F5C8-41AD-B299-FBAAFB85F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2894561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6ABB7-1293-084B-8522-C68A07837B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745" y="439181"/>
            <a:ext cx="5077426" cy="2894132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B53D98-32A5-0749-85E2-F3D4EC29B1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377" y="3369278"/>
            <a:ext cx="5077426" cy="298298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3389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0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1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2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3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4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3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D65E1-03DE-FF4D-8DE1-21584142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1"/>
            <a:ext cx="3344020" cy="20121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Previous Deep Discounts</a:t>
            </a:r>
          </a:p>
        </p:txBody>
      </p:sp>
      <p:sp useBgFill="1">
        <p:nvSpPr>
          <p:cNvPr id="46" name="Rectangle 25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CEF8A-B0A5-0745-B10C-D4AE49B9C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242987"/>
            <a:ext cx="6275584" cy="43772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20585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84376-C4D1-1D4D-AB33-92FC8043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EverStreamed</a:t>
            </a:r>
            <a:r>
              <a:rPr lang="en-US" dirty="0"/>
              <a:t> &amp; </a:t>
            </a:r>
            <a:r>
              <a:rPr lang="en-US" dirty="0" err="1"/>
              <a:t>StreamingHrs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07B53-FE34-6E4D-8401-616FD3CB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208" y="2771001"/>
            <a:ext cx="5593180" cy="3813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50FEF-47EC-9D40-B93A-8764260C2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12" y="2771001"/>
            <a:ext cx="5739388" cy="3813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0E8B58-53C9-C847-9D36-BFC7E880E14F}"/>
              </a:ext>
            </a:extLst>
          </p:cNvPr>
          <p:cNvSpPr txBox="1"/>
          <p:nvPr/>
        </p:nvSpPr>
        <p:spPr>
          <a:xfrm>
            <a:off x="1499558" y="2923493"/>
            <a:ext cx="144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49,581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095FA6-EDD1-564F-8B9A-0C4E2167C9F7}"/>
              </a:ext>
            </a:extLst>
          </p:cNvPr>
          <p:cNvSpPr txBox="1"/>
          <p:nvPr/>
        </p:nvSpPr>
        <p:spPr>
          <a:xfrm>
            <a:off x="5098874" y="6035950"/>
            <a:ext cx="71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419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3FCC8A-6121-9C42-812A-2F20530BC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095" y="3723448"/>
            <a:ext cx="3526541" cy="1908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0E3675-6420-FC46-B68A-43F2EEBAFC79}"/>
              </a:ext>
            </a:extLst>
          </p:cNvPr>
          <p:cNvSpPr txBox="1"/>
          <p:nvPr/>
        </p:nvSpPr>
        <p:spPr>
          <a:xfrm>
            <a:off x="983629" y="1356889"/>
            <a:ext cx="10002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0.838% of the sample has ever streamed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 the 419 that have streamed, _____ Activated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Amongst all subs, the mean time streamed was 0.471, which is slightly under 30min</a:t>
            </a:r>
          </a:p>
        </p:txBody>
      </p:sp>
    </p:spTree>
    <p:extLst>
      <p:ext uri="{BB962C8B-B14F-4D97-AF65-F5344CB8AC3E}">
        <p14:creationId xmlns:p14="http://schemas.microsoft.com/office/powerpoint/2010/main" val="3399263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65E1-03DE-FF4D-8DE1-21584142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Autofit/>
          </a:bodyPr>
          <a:lstStyle/>
          <a:p>
            <a:r>
              <a:rPr lang="en-US" sz="3200" dirty="0"/>
              <a:t>Correlations between features &amp; target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D954184-5CC7-4B41-9525-3260127D8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9" r="18303"/>
          <a:stretch/>
        </p:blipFill>
        <p:spPr>
          <a:xfrm>
            <a:off x="4678022" y="59929"/>
            <a:ext cx="7428011" cy="67381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59EBC1-65C9-4217-8672-3AC114E44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988071"/>
            <a:ext cx="3330328" cy="36346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Correlations amongst features are relatively week with the exception of:</a:t>
            </a:r>
          </a:p>
          <a:p>
            <a:pPr lvl="1"/>
            <a:r>
              <a:rPr lang="en-US" dirty="0" err="1"/>
              <a:t>EverStreamed</a:t>
            </a:r>
            <a:r>
              <a:rPr lang="en-US" dirty="0"/>
              <a:t> &amp; </a:t>
            </a:r>
            <a:r>
              <a:rPr lang="en-US" dirty="0" err="1"/>
              <a:t>StreamingHrs</a:t>
            </a:r>
            <a:endParaRPr lang="en-US" dirty="0"/>
          </a:p>
          <a:p>
            <a:pPr lvl="1"/>
            <a:r>
              <a:rPr lang="en-US" dirty="0" err="1"/>
              <a:t>DiscountAtDeact</a:t>
            </a:r>
            <a:r>
              <a:rPr lang="en-US" dirty="0"/>
              <a:t> &amp; </a:t>
            </a:r>
            <a:r>
              <a:rPr lang="en-US" dirty="0" err="1"/>
              <a:t>PrevDD</a:t>
            </a:r>
            <a:endParaRPr lang="en-US" dirty="0"/>
          </a:p>
          <a:p>
            <a:r>
              <a:rPr lang="en-US" dirty="0"/>
              <a:t>Strongest correlation between target and features is with “Ever Streamed.”</a:t>
            </a:r>
          </a:p>
        </p:txBody>
      </p:sp>
    </p:spTree>
    <p:extLst>
      <p:ext uri="{BB962C8B-B14F-4D97-AF65-F5344CB8AC3E}">
        <p14:creationId xmlns:p14="http://schemas.microsoft.com/office/powerpoint/2010/main" val="247645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65E1-03DE-FF4D-8DE1-21584142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80442"/>
            <a:ext cx="9404723" cy="1400530"/>
          </a:xfrm>
        </p:spPr>
        <p:txBody>
          <a:bodyPr/>
          <a:lstStyle/>
          <a:p>
            <a:r>
              <a:rPr lang="en-US" sz="3600" b="1" i="1" dirty="0"/>
              <a:t>BASELINE MODEL:</a:t>
            </a:r>
            <a:br>
              <a:rPr lang="en-US" sz="2800" dirty="0"/>
            </a:br>
            <a:r>
              <a:rPr lang="en-US" sz="2800" dirty="0"/>
              <a:t>All observations &amp; all features </a:t>
            </a:r>
            <a:br>
              <a:rPr lang="en-US" sz="2800" dirty="0"/>
            </a:br>
            <a:r>
              <a:rPr lang="en-US" sz="2800" dirty="0"/>
              <a:t>logistic regression model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A56399-D411-8648-B95A-E7DC32097B2D}"/>
              </a:ext>
            </a:extLst>
          </p:cNvPr>
          <p:cNvGrpSpPr/>
          <p:nvPr/>
        </p:nvGrpSpPr>
        <p:grpSpPr>
          <a:xfrm>
            <a:off x="354563" y="1853248"/>
            <a:ext cx="9444445" cy="3693319"/>
            <a:chOff x="1319349" y="1946366"/>
            <a:chExt cx="9444445" cy="36933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64FDB8-85CD-7348-B81B-24C3E41D70A5}"/>
                </a:ext>
              </a:extLst>
            </p:cNvPr>
            <p:cNvSpPr txBox="1"/>
            <p:nvPr/>
          </p:nvSpPr>
          <p:spPr>
            <a:xfrm>
              <a:off x="1319349" y="1946366"/>
              <a:ext cx="9444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P(</a:t>
              </a:r>
              <a:r>
                <a:rPr lang="en-US" dirty="0" err="1"/>
                <a:t>Wave_Activation</a:t>
              </a:r>
              <a:r>
                <a:rPr lang="en-US" dirty="0"/>
                <a:t>) = 	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7D2809-CB1B-1C48-9BE8-65CDB2E2F3BB}"/>
                </a:ext>
              </a:extLst>
            </p:cNvPr>
            <p:cNvSpPr/>
            <p:nvPr/>
          </p:nvSpPr>
          <p:spPr>
            <a:xfrm>
              <a:off x="3954834" y="1946366"/>
              <a:ext cx="6096000" cy="36933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>
                  <a:latin typeface="Calibri" panose="020F0502020204030204" pitchFamily="34" charset="0"/>
                </a:rPr>
                <a:t>-2.6137			</a:t>
              </a:r>
            </a:p>
            <a:p>
              <a:r>
                <a:rPr lang="en-US" b="1" dirty="0">
                  <a:latin typeface="Calibri" panose="020F0502020204030204" pitchFamily="34" charset="0"/>
                </a:rPr>
                <a:t>+0.4316	*	OEM	</a:t>
              </a:r>
            </a:p>
            <a:p>
              <a:r>
                <a:rPr lang="en-US" b="1" dirty="0">
                  <a:latin typeface="Calibri" panose="020F0502020204030204" pitchFamily="34" charset="0"/>
                </a:rPr>
                <a:t>-0.0626	*	CC	</a:t>
              </a:r>
            </a:p>
            <a:p>
              <a:r>
                <a:rPr lang="en-US" b="1" dirty="0">
                  <a:latin typeface="Calibri" panose="020F0502020204030204" pitchFamily="34" charset="0"/>
                </a:rPr>
                <a:t>+0.0131	*	</a:t>
              </a:r>
              <a:r>
                <a:rPr lang="en-US" b="1" dirty="0" err="1">
                  <a:latin typeface="Calibri" panose="020F0502020204030204" pitchFamily="34" charset="0"/>
                </a:rPr>
                <a:t>ListernerPrefs</a:t>
              </a:r>
              <a:r>
                <a:rPr lang="en-US" b="1" dirty="0">
                  <a:latin typeface="Calibri" panose="020F0502020204030204" pitchFamily="34" charset="0"/>
                </a:rPr>
                <a:t>	</a:t>
              </a:r>
            </a:p>
            <a:p>
              <a:r>
                <a:rPr lang="en-US" b="1" dirty="0">
                  <a:latin typeface="Calibri" panose="020F0502020204030204" pitchFamily="34" charset="0"/>
                </a:rPr>
                <a:t>+.0019	*	</a:t>
              </a:r>
              <a:r>
                <a:rPr lang="en-US" b="1" dirty="0" err="1">
                  <a:latin typeface="Calibri" panose="020F0502020204030204" pitchFamily="34" charset="0"/>
                </a:rPr>
                <a:t>StreamingHrs</a:t>
              </a:r>
              <a:r>
                <a:rPr lang="en-US" b="1" dirty="0">
                  <a:latin typeface="Calibri" panose="020F0502020204030204" pitchFamily="34" charset="0"/>
                </a:rPr>
                <a:t>	</a:t>
              </a:r>
            </a:p>
            <a:p>
              <a:r>
                <a:rPr lang="en-US" b="1" dirty="0">
                  <a:latin typeface="Calibri" panose="020F0502020204030204" pitchFamily="34" charset="0"/>
                </a:rPr>
                <a:t>+.0021	*	</a:t>
              </a:r>
              <a:r>
                <a:rPr lang="en-US" b="1" dirty="0" err="1">
                  <a:latin typeface="Calibri" panose="020F0502020204030204" pitchFamily="34" charset="0"/>
                </a:rPr>
                <a:t>EverStreamed</a:t>
              </a:r>
              <a:r>
                <a:rPr lang="en-US" b="1" dirty="0">
                  <a:latin typeface="Calibri" panose="020F0502020204030204" pitchFamily="34" charset="0"/>
                </a:rPr>
                <a:t>	</a:t>
              </a:r>
            </a:p>
            <a:p>
              <a:r>
                <a:rPr lang="en-US" b="1" dirty="0">
                  <a:latin typeface="Calibri" panose="020F0502020204030204" pitchFamily="34" charset="0"/>
                </a:rPr>
                <a:t>+0.1325	*	</a:t>
              </a:r>
              <a:r>
                <a:rPr lang="en-US" b="1" dirty="0" err="1">
                  <a:latin typeface="Calibri" panose="020F0502020204030204" pitchFamily="34" charset="0"/>
                </a:rPr>
                <a:t>PrevDD</a:t>
              </a:r>
              <a:r>
                <a:rPr lang="en-US" b="1" dirty="0">
                  <a:latin typeface="Calibri" panose="020F0502020204030204" pitchFamily="34" charset="0"/>
                </a:rPr>
                <a:t>	</a:t>
              </a:r>
            </a:p>
            <a:p>
              <a:r>
                <a:rPr lang="en-US" b="1" dirty="0">
                  <a:latin typeface="Calibri" panose="020F0502020204030204" pitchFamily="34" charset="0"/>
                </a:rPr>
                <a:t>-0.1126	*	IncomeOver75k	</a:t>
              </a:r>
            </a:p>
            <a:p>
              <a:r>
                <a:rPr lang="en-US" b="1" dirty="0">
                  <a:latin typeface="Calibri" panose="020F0502020204030204" pitchFamily="34" charset="0"/>
                </a:rPr>
                <a:t>+0.2023	*	</a:t>
              </a:r>
              <a:r>
                <a:rPr lang="en-US" b="1" dirty="0" err="1">
                  <a:latin typeface="Calibri" panose="020F0502020204030204" pitchFamily="34" charset="0"/>
                </a:rPr>
                <a:t>DeactFinancial</a:t>
              </a:r>
              <a:r>
                <a:rPr lang="en-US" b="1" dirty="0">
                  <a:latin typeface="Calibri" panose="020F0502020204030204" pitchFamily="34" charset="0"/>
                </a:rPr>
                <a:t>	</a:t>
              </a:r>
            </a:p>
            <a:p>
              <a:r>
                <a:rPr lang="en-US" b="1" dirty="0">
                  <a:latin typeface="Calibri" panose="020F0502020204030204" pitchFamily="34" charset="0"/>
                </a:rPr>
                <a:t>-0.1446	*	</a:t>
              </a:r>
              <a:r>
                <a:rPr lang="en-US" b="1" dirty="0" err="1">
                  <a:latin typeface="Calibri" panose="020F0502020204030204" pitchFamily="34" charset="0"/>
                </a:rPr>
                <a:t>DeactNotListening</a:t>
              </a:r>
              <a:r>
                <a:rPr lang="en-US" b="1" dirty="0">
                  <a:latin typeface="Calibri" panose="020F0502020204030204" pitchFamily="34" charset="0"/>
                </a:rPr>
                <a:t>	</a:t>
              </a:r>
            </a:p>
            <a:p>
              <a:r>
                <a:rPr lang="en-US" b="1" dirty="0">
                  <a:latin typeface="Calibri" panose="020F0502020204030204" pitchFamily="34" charset="0"/>
                </a:rPr>
                <a:t>+0.0991	*	</a:t>
              </a:r>
              <a:r>
                <a:rPr lang="en-US" b="1" dirty="0" err="1">
                  <a:latin typeface="Calibri" panose="020F0502020204030204" pitchFamily="34" charset="0"/>
                </a:rPr>
                <a:t>DeactValue</a:t>
              </a:r>
              <a:r>
                <a:rPr lang="en-US" b="1" dirty="0">
                  <a:latin typeface="Calibri" panose="020F0502020204030204" pitchFamily="34" charset="0"/>
                </a:rPr>
                <a:t>	</a:t>
              </a:r>
            </a:p>
            <a:p>
              <a:r>
                <a:rPr lang="en-US" b="1" dirty="0">
                  <a:latin typeface="Calibri" panose="020F0502020204030204" pitchFamily="34" charset="0"/>
                </a:rPr>
                <a:t>+0.3069	*	</a:t>
              </a:r>
              <a:r>
                <a:rPr lang="en-US" b="1" dirty="0" err="1">
                  <a:latin typeface="Calibri" panose="020F0502020204030204" pitchFamily="34" charset="0"/>
                </a:rPr>
                <a:t>DiscountAtDeact</a:t>
              </a:r>
              <a:r>
                <a:rPr lang="en-US" b="1" dirty="0">
                  <a:latin typeface="Calibri" panose="020F0502020204030204" pitchFamily="34" charset="0"/>
                </a:rPr>
                <a:t>	</a:t>
              </a:r>
            </a:p>
            <a:p>
              <a:r>
                <a:rPr lang="en-US" b="1" dirty="0">
                  <a:latin typeface="Calibri" panose="020F0502020204030204" pitchFamily="34" charset="0"/>
                </a:rPr>
                <a:t>-0.0004	*	Tenure             	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653E778-BB8A-0246-AA4C-AFD8AA788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32" y="5636775"/>
            <a:ext cx="4003537" cy="8105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CD0EAD-7123-C141-BDB9-430A4A17C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790" y="1898352"/>
            <a:ext cx="5522324" cy="36933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145DE7-BDBF-2A46-8AE2-68089CF2536B}"/>
              </a:ext>
            </a:extLst>
          </p:cNvPr>
          <p:cNvSpPr txBox="1"/>
          <p:nvPr/>
        </p:nvSpPr>
        <p:spPr>
          <a:xfrm>
            <a:off x="10568390" y="4943061"/>
            <a:ext cx="139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C0C0C0"/>
                </a:highlight>
              </a:rPr>
              <a:t>AUC=0.65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AEE67F-A382-3F4C-8776-A4C3E7F6576C}"/>
              </a:ext>
            </a:extLst>
          </p:cNvPr>
          <p:cNvSpPr txBox="1"/>
          <p:nvPr/>
        </p:nvSpPr>
        <p:spPr>
          <a:xfrm>
            <a:off x="7248939" y="5976730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N=50,000</a:t>
            </a:r>
          </a:p>
        </p:txBody>
      </p:sp>
    </p:spTree>
    <p:extLst>
      <p:ext uri="{BB962C8B-B14F-4D97-AF65-F5344CB8AC3E}">
        <p14:creationId xmlns:p14="http://schemas.microsoft.com/office/powerpoint/2010/main" val="27283827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2456</TotalTime>
  <Words>305</Words>
  <Application>Microsoft Macintosh PowerPoint</Application>
  <PresentationFormat>Widescreen</PresentationFormat>
  <Paragraphs>85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Var(--jp-code-font-family)</vt:lpstr>
      <vt:lpstr>Wingdings 3</vt:lpstr>
      <vt:lpstr>Ion</vt:lpstr>
      <vt:lpstr>Customer Activation Prediction Model Capstone Project</vt:lpstr>
      <vt:lpstr>Background</vt:lpstr>
      <vt:lpstr>Target Variable</vt:lpstr>
      <vt:lpstr>Feature Variable Volumes</vt:lpstr>
      <vt:lpstr>Histograms of numeric features</vt:lpstr>
      <vt:lpstr>Previous Deep Discounts</vt:lpstr>
      <vt:lpstr>EverStreamed &amp; StreamingHrs</vt:lpstr>
      <vt:lpstr>Correlations between features &amp; target</vt:lpstr>
      <vt:lpstr>BASELINE MODEL: All observations &amp; all features  logistic regression model</vt:lpstr>
      <vt:lpstr>Recursive Feature Elimination:</vt:lpstr>
      <vt:lpstr>OPTIMIZED MODEL: Randomly sampled non-activators and best features  logistic regression model</vt:lpstr>
      <vt:lpstr>Alternative Method for Feature Selection </vt:lpstr>
      <vt:lpstr>OPTIMIZED MODEL 2: Randomly sampled non-activators and best features  logistic regression model</vt:lpstr>
      <vt:lpstr>KNN Classification</vt:lpstr>
      <vt:lpstr>Recommendation: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Activation Prediction Model Capstone Project</dc:title>
  <dc:creator>Microsoft Office User</dc:creator>
  <cp:lastModifiedBy>Microsoft Office User</cp:lastModifiedBy>
  <cp:revision>7</cp:revision>
  <dcterms:created xsi:type="dcterms:W3CDTF">2019-01-26T22:14:18Z</dcterms:created>
  <dcterms:modified xsi:type="dcterms:W3CDTF">2019-01-28T15:11:00Z</dcterms:modified>
</cp:coreProperties>
</file>